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Blinker" panose="020B0604020202020204" charset="0"/>
      <p:regular r:id="rId19"/>
      <p:bold r:id="rId20"/>
    </p:embeddedFont>
    <p:embeddedFont>
      <p:font typeface="Nunito Light" pitchFamily="2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PT Sans" panose="020F0502020204030204" pitchFamily="34" charset="0"/>
      <p:regular r:id="rId23"/>
      <p:bold r:id="rId24"/>
      <p:italic r:id="rId25"/>
      <p:boldItalic r:id="rId26"/>
    </p:embeddedFont>
    <p:embeddedFont>
      <p:font typeface="Raleway" panose="020F05020202040302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href="https://storyset.com/business"&gt;Business illustrations by Storyset&lt;/a&gt;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href="https://storyset.com/technology"&gt;Technology illustrations by Storyset&lt;/a&gt;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b1387dde7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b1387dde7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b1387dde7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b1387dde7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b1387dde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b1387dde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0cc9faac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0cc9faac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b1387dde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b1387dde7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0cc9faac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0cc9faac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b07ec3a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b07ec3a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b07ec3a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b07ec3a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b1387dde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b1387dde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b1387dde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b1387dde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b1387dde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b1387dde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b1387dde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b1387dde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0100" y="2289700"/>
            <a:ext cx="65838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9355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573445"/>
            <a:ext cx="6576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284000" y="341164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148900" y="13417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148900" y="30037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2125" y="18751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142125" y="35371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1142125" y="24085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1142125" y="40705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883600" y="13417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76825" y="18751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1876825" y="24085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1883600" y="30038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76825" y="3537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1876825" y="40706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585113" y="1421100"/>
            <a:ext cx="4373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3585113" y="1893600"/>
            <a:ext cx="4373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2860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13225" y="1500225"/>
            <a:ext cx="22860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5782075" y="547051"/>
            <a:ext cx="2801100" cy="404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5"/>
          <p:cNvSpPr>
            <a:spLocks noGrp="1"/>
          </p:cNvSpPr>
          <p:nvPr>
            <p:ph type="pic" idx="3"/>
          </p:nvPr>
        </p:nvSpPr>
        <p:spPr>
          <a:xfrm>
            <a:off x="3366975" y="547051"/>
            <a:ext cx="2304300" cy="228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5"/>
          <p:cNvSpPr>
            <a:spLocks noGrp="1"/>
          </p:cNvSpPr>
          <p:nvPr>
            <p:ph type="pic" idx="4"/>
          </p:nvPr>
        </p:nvSpPr>
        <p:spPr>
          <a:xfrm>
            <a:off x="713225" y="2946150"/>
            <a:ext cx="4933800" cy="165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5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720000" y="2805801"/>
            <a:ext cx="21753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2"/>
          </p:nvPr>
        </p:nvSpPr>
        <p:spPr>
          <a:xfrm>
            <a:off x="3484348" y="2805801"/>
            <a:ext cx="21753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6248700" y="2805801"/>
            <a:ext cx="21753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720000" y="2173700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5"/>
          </p:nvPr>
        </p:nvSpPr>
        <p:spPr>
          <a:xfrm>
            <a:off x="3484352" y="2173700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6"/>
          </p:nvPr>
        </p:nvSpPr>
        <p:spPr>
          <a:xfrm>
            <a:off x="6248700" y="2173700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902878" y="1861325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4893720" y="1861325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902878" y="3521900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4893720" y="3521900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902879" y="14824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902879" y="31431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4893691" y="14824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4893691" y="31431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720000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3348450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720000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348450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5975095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5975095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720000" y="1429125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348450" y="142912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5975095" y="142912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20000" y="3156199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348450" y="315620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5975095" y="315620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 hasCustomPrompt="1"/>
          </p:nvPr>
        </p:nvSpPr>
        <p:spPr>
          <a:xfrm>
            <a:off x="798388" y="2709848"/>
            <a:ext cx="237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798388" y="3402570"/>
            <a:ext cx="2370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2709837"/>
            <a:ext cx="237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3387000" y="3402549"/>
            <a:ext cx="2370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4" hasCustomPrompt="1"/>
          </p:nvPr>
        </p:nvSpPr>
        <p:spPr>
          <a:xfrm>
            <a:off x="6060766" y="2709848"/>
            <a:ext cx="237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6060766" y="3402570"/>
            <a:ext cx="2370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2347900" y="1516409"/>
            <a:ext cx="4448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2574425" y="3611950"/>
            <a:ext cx="3995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Blinker"/>
                <a:ea typeface="Blinker"/>
                <a:cs typeface="Blinker"/>
                <a:sym typeface="Blinker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000" b="1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81675" y="1973300"/>
            <a:ext cx="37491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956275" y="539500"/>
            <a:ext cx="1474500" cy="12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483675" y="539500"/>
            <a:ext cx="3657600" cy="4064400"/>
          </a:xfrm>
          <a:prstGeom prst="roundRect">
            <a:avLst>
              <a:gd name="adj" fmla="val 55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590492" y="2497399"/>
            <a:ext cx="2651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685976" y="2497399"/>
            <a:ext cx="2651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85976" y="2040204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590494" y="2040204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834300"/>
            <a:ext cx="3657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1840200"/>
            <a:ext cx="36576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4925575" y="539500"/>
            <a:ext cx="3657600" cy="406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271750" y="212400"/>
            <a:ext cx="8577900" cy="4718700"/>
          </a:xfrm>
          <a:prstGeom prst="roundRect">
            <a:avLst>
              <a:gd name="adj" fmla="val 40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articles/why-goldman-sachs-thinks-generative-ai-could-have-a-huge-impact-on-economic-growth-and-productivit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toryset.com/search" TargetMode="External"/><Relationship Id="rId4" Type="http://schemas.openxmlformats.org/officeDocument/2006/relationships/hyperlink" Target="https://huggingface.co/datasets/sara-nabhani/ML-news-sentiment?row=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l="11679" t="16661" r="11177" b="10737"/>
          <a:stretch/>
        </p:blipFill>
        <p:spPr>
          <a:xfrm>
            <a:off x="3186613" y="309093"/>
            <a:ext cx="2770775" cy="2519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ctrTitle"/>
          </p:nvPr>
        </p:nvSpPr>
        <p:spPr>
          <a:xfrm>
            <a:off x="1280100" y="2137300"/>
            <a:ext cx="65838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AI Take Your Job?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2307675" y="37831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ADSP 32018 IP02 Natural Language Processing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DeForest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9248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Trends Provide Insight Into Burgeoning Or Contracting Industries (2/2)</a:t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869600" y="1066400"/>
            <a:ext cx="2367300" cy="334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7"/>
          </p:nvPr>
        </p:nvSpPr>
        <p:spPr>
          <a:xfrm>
            <a:off x="869600" y="1066400"/>
            <a:ext cx="2367300" cy="3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Regulation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3608250" y="1055400"/>
            <a:ext cx="2367300" cy="334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6202675" y="1055400"/>
            <a:ext cx="2367300" cy="334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subTitle" idx="7"/>
          </p:nvPr>
        </p:nvSpPr>
        <p:spPr>
          <a:xfrm>
            <a:off x="3608250" y="1070225"/>
            <a:ext cx="2367300" cy="3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subTitle" idx="7"/>
          </p:nvPr>
        </p:nvSpPr>
        <p:spPr>
          <a:xfrm>
            <a:off x="6197650" y="1055400"/>
            <a:ext cx="2367300" cy="3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Entertainment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6" name="Google Shape;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1429500"/>
            <a:ext cx="2447149" cy="203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625" y="1429500"/>
            <a:ext cx="2447149" cy="203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000" y="1429504"/>
            <a:ext cx="2447149" cy="2035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>
            <a:spLocks noGrp="1"/>
          </p:cNvSpPr>
          <p:nvPr>
            <p:ph type="subTitle" idx="1"/>
          </p:nvPr>
        </p:nvSpPr>
        <p:spPr>
          <a:xfrm>
            <a:off x="720000" y="3374425"/>
            <a:ext cx="2693100" cy="15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regulation peaks in positive sentiment simultaneously with major OpenAI news. The first rise begins in late 2022 with the </a:t>
            </a:r>
            <a:r>
              <a:rPr lang="en" b="1">
                <a:solidFill>
                  <a:schemeClr val="accent2"/>
                </a:solidFill>
              </a:rPr>
              <a:t>release of ChatGPT</a:t>
            </a:r>
            <a:r>
              <a:rPr lang="en"/>
              <a:t>. The highest peak occurs in conjunction with the </a:t>
            </a:r>
            <a:r>
              <a:rPr lang="en" b="1">
                <a:solidFill>
                  <a:schemeClr val="accent2"/>
                </a:solidFill>
              </a:rPr>
              <a:t>firing of Sam Altman</a:t>
            </a:r>
            <a:r>
              <a:rPr lang="en"/>
              <a:t> which set off the </a:t>
            </a:r>
            <a:r>
              <a:rPr lang="en" b="1">
                <a:solidFill>
                  <a:schemeClr val="accent2"/>
                </a:solidFill>
              </a:rPr>
              <a:t>AI acceleration vs. alignment</a:t>
            </a:r>
            <a:r>
              <a:rPr lang="en"/>
              <a:t> debate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1"/>
          </p:nvPr>
        </p:nvSpPr>
        <p:spPr>
          <a:xfrm>
            <a:off x="3389250" y="3341575"/>
            <a:ext cx="2586300" cy="15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is such an integral feature to the AI landscape that it’s an entire topic. However, after its initial spike, we see </a:t>
            </a:r>
            <a:r>
              <a:rPr lang="en" b="1">
                <a:solidFill>
                  <a:schemeClr val="accent2"/>
                </a:solidFill>
              </a:rPr>
              <a:t>decreasing positive sentiment</a:t>
            </a:r>
            <a:r>
              <a:rPr lang="en"/>
              <a:t> and high levels of neutral sentiment, This trend suggests that ChatGPT is </a:t>
            </a:r>
            <a:r>
              <a:rPr lang="en" b="1">
                <a:solidFill>
                  <a:schemeClr val="accent2"/>
                </a:solidFill>
              </a:rPr>
              <a:t>losing its novelty</a:t>
            </a:r>
            <a:r>
              <a:rPr lang="en"/>
              <a:t> and becoming a more mature constituent of the space</a:t>
            </a: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1"/>
          </p:nvPr>
        </p:nvSpPr>
        <p:spPr>
          <a:xfrm>
            <a:off x="6128025" y="3341575"/>
            <a:ext cx="2693100" cy="15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sentiment regarding AI in the entertainment industry has largely followed breakthroughs in generative AI - releases of </a:t>
            </a:r>
            <a:r>
              <a:rPr lang="en" b="1">
                <a:solidFill>
                  <a:schemeClr val="accent2"/>
                </a:solidFill>
              </a:rPr>
              <a:t>ChatGPT</a:t>
            </a:r>
            <a:r>
              <a:rPr lang="en"/>
              <a:t> and the multimodal </a:t>
            </a:r>
            <a:r>
              <a:rPr lang="en" b="1">
                <a:solidFill>
                  <a:schemeClr val="accent2"/>
                </a:solidFill>
              </a:rPr>
              <a:t>GPT-4</a:t>
            </a:r>
            <a:r>
              <a:rPr lang="en"/>
              <a:t>. While breakthroughs, they raise thorny questions around intellectual property and </a:t>
            </a:r>
            <a:r>
              <a:rPr lang="en" b="1">
                <a:solidFill>
                  <a:schemeClr val="accent2"/>
                </a:solidFill>
              </a:rPr>
              <a:t>threaten many creative jobs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Entity Recognition (NER) Identifies the Organizations, Products, and People Driving AI</a:t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643750" y="3201525"/>
            <a:ext cx="24792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The organizations mentioned most frequently include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Google, Microsoft, Facebook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and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OpenAI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. Unsurprisingly, these organizations are the world’s premier tech companies and are leading the way in AI R&amp;D. ChatGPT is technically a product, but is so mainstream that it’s often referred to like a company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6066050" y="3201525"/>
            <a:ext cx="25266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OpenAI CEO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Sam Altman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President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Joe Biden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Tesla and xAI founder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Elon Musk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are the largest figures in the AI space. Altman for his role mainstreaming Generative AI, Biden in his position of balancing AI acceleration and regulation at the national-level, and Musk as a general, and very outspoken, leader in tech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3354900" y="3201525"/>
            <a:ext cx="25266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Top AI, ML, DS products include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YouTube, Galaxy, Bing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and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LinkedIn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. YouTube is a major source for learning about AI, Bing was integrated with the Copilot chatbot in early 2023, and Galaxy phones by Samsung are one of the first to integrate AI on-device. LinkedIn is an important connector of top AI talent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pic>
        <p:nvPicPr>
          <p:cNvPr id="340" name="Google Shape;3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500" y="1821500"/>
            <a:ext cx="2200500" cy="14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821525"/>
            <a:ext cx="2200500" cy="14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000" y="1821525"/>
            <a:ext cx="2200500" cy="14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720000" y="1440900"/>
            <a:ext cx="2200500" cy="312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3445500" y="1440900"/>
            <a:ext cx="2200500" cy="312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720000" y="1440900"/>
            <a:ext cx="22005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Organizations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6171000" y="1440900"/>
            <a:ext cx="2200500" cy="312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3445500" y="1339800"/>
            <a:ext cx="225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Products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6171000" y="1339800"/>
            <a:ext cx="225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People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4294967295"/>
          </p:nvPr>
        </p:nvSpPr>
        <p:spPr>
          <a:xfrm>
            <a:off x="719988" y="942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Named Entity Recognition (NER) was performed using spaCy’s “en_core_web_lg” model. A pipe with only “ner” enabled was used to perform NER at the sentence level.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Sentiment Analysis of Important Entities In Their Respective Industries</a:t>
            </a:r>
            <a:endParaRPr/>
          </a:p>
        </p:txBody>
      </p:sp>
      <p:sp>
        <p:nvSpPr>
          <p:cNvPr id="355" name="Google Shape;355;p33"/>
          <p:cNvSpPr/>
          <p:nvPr/>
        </p:nvSpPr>
        <p:spPr>
          <a:xfrm>
            <a:off x="623800" y="1201350"/>
            <a:ext cx="2444700" cy="312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623925" y="1201350"/>
            <a:ext cx="2444700" cy="3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Semiconductors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3476725" y="1201350"/>
            <a:ext cx="2444700" cy="312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14"/>
          </p:nvPr>
        </p:nvSpPr>
        <p:spPr>
          <a:xfrm>
            <a:off x="3476725" y="1201350"/>
            <a:ext cx="2444700" cy="3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6263375" y="1201350"/>
            <a:ext cx="2444700" cy="312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5"/>
          </p:nvPr>
        </p:nvSpPr>
        <p:spPr>
          <a:xfrm>
            <a:off x="6263375" y="1201350"/>
            <a:ext cx="2444700" cy="3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Regulation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25" y="1603806"/>
            <a:ext cx="2577000" cy="205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413" y="1603806"/>
            <a:ext cx="2577000" cy="205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049" y="1603795"/>
            <a:ext cx="2577000" cy="205849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3"/>
          <p:cNvSpPr txBox="1"/>
          <p:nvPr/>
        </p:nvSpPr>
        <p:spPr>
          <a:xfrm>
            <a:off x="511450" y="3586075"/>
            <a:ext cx="25770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The positive sentiment around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Nvidia 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jumped significantly in 2023. This reflects investors’ excitement around Nvidia’s positioning in the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booming semiconductor manufacturing market.</a:t>
            </a:r>
            <a:endParaRPr sz="1200" b="1">
              <a:solidFill>
                <a:schemeClr val="accen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3410575" y="3586075"/>
            <a:ext cx="25770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Positive sentiment around ChatGPT (entity)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declined 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during 2023, despite the release of industry-leading GPT-4. This shows that ChatGPT is losing hype as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competitors 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have produced similarly performing models.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6177399" y="3586075"/>
            <a:ext cx="2674123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Sentiment regarding </a:t>
            </a:r>
            <a:r>
              <a:rPr lang="en" sz="1200" b="1" dirty="0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President Biden</a:t>
            </a:r>
            <a:r>
              <a:rPr lang="en" sz="1200" dirty="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is significantly mixed. While partially due to </a:t>
            </a:r>
            <a:r>
              <a:rPr lang="en" sz="1200" b="1" dirty="0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political polarization</a:t>
            </a:r>
            <a:r>
              <a:rPr lang="en" sz="1200" dirty="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in the U.S., we do see a spike in negative sentiment in Oct. 2023 when Biden issued an executive order establishing </a:t>
            </a:r>
            <a:r>
              <a:rPr lang="en" sz="1200" b="1" dirty="0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AI safety and security standards</a:t>
            </a:r>
            <a:r>
              <a:rPr lang="en" sz="1200" dirty="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.</a:t>
            </a:r>
            <a:endParaRPr sz="1200" dirty="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25" y="653560"/>
            <a:ext cx="2447075" cy="141329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Findings &amp; Next Steps →</a:t>
            </a:r>
            <a:r>
              <a:rPr lang="en"/>
              <a:t> Recommendations</a:t>
            </a: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2895300" y="1185200"/>
            <a:ext cx="59367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semiconductor market has been red-hot, it is well warranted. Only a handful of companies like </a:t>
            </a:r>
            <a:r>
              <a:rPr lang="en" b="1">
                <a:solidFill>
                  <a:schemeClr val="accent2"/>
                </a:solidFill>
              </a:rPr>
              <a:t>Nvidia</a:t>
            </a:r>
            <a:r>
              <a:rPr lang="en"/>
              <a:t>,  </a:t>
            </a:r>
            <a:r>
              <a:rPr lang="en" b="1">
                <a:solidFill>
                  <a:schemeClr val="accent2"/>
                </a:solidFill>
              </a:rPr>
              <a:t>AMD </a:t>
            </a:r>
            <a:r>
              <a:rPr lang="en"/>
              <a:t>and </a:t>
            </a:r>
            <a:r>
              <a:rPr lang="en" b="1">
                <a:solidFill>
                  <a:schemeClr val="accent2"/>
                </a:solidFill>
              </a:rPr>
              <a:t>Intel </a:t>
            </a:r>
            <a:r>
              <a:rPr lang="en"/>
              <a:t>have the infrastructure to build these high performance chips. There is strong positive sentiment and demand is likely to increase as more AI products are built. Learn how to </a:t>
            </a:r>
            <a:r>
              <a:rPr lang="en" b="1">
                <a:solidFill>
                  <a:schemeClr val="accent2"/>
                </a:solidFill>
              </a:rPr>
              <a:t>leverage </a:t>
            </a:r>
            <a:r>
              <a:rPr lang="en"/>
              <a:t>this powerful tech before it replaces you.</a:t>
            </a: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2970825" y="712925"/>
            <a:ext cx="5676300" cy="57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1.</a:t>
            </a: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Invest in semiconductor/chip manufacturing. Furthermore, learn how to use a GPU!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1"/>
          </p:nvPr>
        </p:nvSpPr>
        <p:spPr>
          <a:xfrm>
            <a:off x="404575" y="2520875"/>
            <a:ext cx="58068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repetitiveness of </a:t>
            </a:r>
            <a:r>
              <a:rPr lang="en" b="1">
                <a:solidFill>
                  <a:schemeClr val="accent2"/>
                </a:solidFill>
              </a:rPr>
              <a:t>admin. tasks</a:t>
            </a:r>
            <a:r>
              <a:rPr lang="en"/>
              <a:t> and the sheer amount of training data available for </a:t>
            </a:r>
            <a:r>
              <a:rPr lang="en" b="1">
                <a:solidFill>
                  <a:schemeClr val="accent2"/>
                </a:solidFill>
              </a:rPr>
              <a:t>content generation</a:t>
            </a:r>
            <a:r>
              <a:rPr lang="en"/>
              <a:t> have people excited about AI automation in these areas. If you are in such a role, </a:t>
            </a:r>
            <a:r>
              <a:rPr lang="en" b="1">
                <a:solidFill>
                  <a:schemeClr val="accent2"/>
                </a:solidFill>
              </a:rPr>
              <a:t>embrace AI</a:t>
            </a:r>
            <a:r>
              <a:rPr lang="en"/>
              <a:t> and use it to improve your work. You are already an expert and have a step ahead of everybody else. </a:t>
            </a:r>
            <a:r>
              <a:rPr lang="en" b="1">
                <a:solidFill>
                  <a:schemeClr val="accent2"/>
                </a:solidFill>
              </a:rPr>
              <a:t>Don’t let them catch up</a:t>
            </a:r>
            <a:r>
              <a:rPr lang="en"/>
              <a:t> by refusing to accept AI.</a:t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448225" y="2024625"/>
            <a:ext cx="5676300" cy="57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2.</a:t>
            </a: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Administrative and content generation roles are at particular risk of being automated by AI.  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1"/>
          </p:nvPr>
        </p:nvSpPr>
        <p:spPr>
          <a:xfrm>
            <a:off x="2895300" y="3899075"/>
            <a:ext cx="6023320" cy="12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the </a:t>
            </a:r>
            <a:r>
              <a:rPr lang="en" b="1" dirty="0">
                <a:solidFill>
                  <a:schemeClr val="accent2"/>
                </a:solidFill>
              </a:rPr>
              <a:t>hype </a:t>
            </a:r>
            <a:r>
              <a:rPr lang="en" dirty="0"/>
              <a:t>of ChatGPT is dying down, it is still </a:t>
            </a:r>
            <a:r>
              <a:rPr lang="en" b="1" dirty="0">
                <a:solidFill>
                  <a:schemeClr val="accent2"/>
                </a:solidFill>
              </a:rPr>
              <a:t>the most powerful tool</a:t>
            </a:r>
            <a:r>
              <a:rPr lang="en" dirty="0"/>
              <a:t> the world has ever seen. Industries like </a:t>
            </a:r>
            <a:r>
              <a:rPr lang="en" b="1" dirty="0">
                <a:solidFill>
                  <a:schemeClr val="accent2"/>
                </a:solidFill>
              </a:rPr>
              <a:t>healthcare </a:t>
            </a:r>
            <a:r>
              <a:rPr lang="en" dirty="0"/>
              <a:t>and </a:t>
            </a:r>
            <a:r>
              <a:rPr lang="en" b="1" dirty="0">
                <a:solidFill>
                  <a:schemeClr val="accent2"/>
                </a:solidFill>
              </a:rPr>
              <a:t>entertainment </a:t>
            </a:r>
            <a:r>
              <a:rPr lang="en" dirty="0"/>
              <a:t>will  experience major overhauls as new GPT iterations augment existing, or invent new, processes. </a:t>
            </a:r>
            <a:r>
              <a:rPr lang="en" b="1" dirty="0">
                <a:solidFill>
                  <a:schemeClr val="accent2"/>
                </a:solidFill>
              </a:rPr>
              <a:t>Educate yourself</a:t>
            </a:r>
            <a:r>
              <a:rPr lang="en" dirty="0"/>
              <a:t> about LLMs, learn the basics of </a:t>
            </a:r>
            <a:r>
              <a:rPr lang="en" b="1" dirty="0">
                <a:solidFill>
                  <a:schemeClr val="accent2"/>
                </a:solidFill>
              </a:rPr>
              <a:t>integrating </a:t>
            </a:r>
            <a:r>
              <a:rPr lang="en" dirty="0"/>
              <a:t>them into existing structures and then </a:t>
            </a:r>
            <a:r>
              <a:rPr lang="en" b="1" dirty="0">
                <a:solidFill>
                  <a:schemeClr val="accent2"/>
                </a:solidFill>
              </a:rPr>
              <a:t>get creative</a:t>
            </a:r>
            <a:r>
              <a:rPr lang="en" dirty="0"/>
              <a:t>. Use ChatGPT to </a:t>
            </a:r>
            <a:r>
              <a:rPr lang="en" b="1" dirty="0">
                <a:solidFill>
                  <a:schemeClr val="accent2"/>
                </a:solidFill>
              </a:rPr>
              <a:t>create a new job</a:t>
            </a:r>
            <a:r>
              <a:rPr lang="en" dirty="0"/>
              <a:t> for yourself, rather than waiting around for it to take yours.</a:t>
            </a:r>
            <a:endParaRPr dirty="0"/>
          </a:p>
        </p:txBody>
      </p:sp>
      <p:sp>
        <p:nvSpPr>
          <p:cNvPr id="378" name="Google Shape;378;p34"/>
          <p:cNvSpPr/>
          <p:nvPr/>
        </p:nvSpPr>
        <p:spPr>
          <a:xfrm>
            <a:off x="2970825" y="3417975"/>
            <a:ext cx="5676300" cy="57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3.</a:t>
            </a: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ChatGPT is losing its novelty and hype. Take this opportunity to separate yourself from others.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pic>
        <p:nvPicPr>
          <p:cNvPr id="379" name="Google Shape;3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25" y="2024625"/>
            <a:ext cx="2372588" cy="13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25" y="3314074"/>
            <a:ext cx="2372600" cy="15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2347900" y="1516409"/>
            <a:ext cx="4448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wdeforest@uchicago.edu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+1 206 678 6215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https://github.com/wdeforest23</a:t>
            </a:r>
            <a:endParaRPr/>
          </a:p>
        </p:txBody>
      </p:sp>
      <p:sp>
        <p:nvSpPr>
          <p:cNvPr id="387" name="Google Shape;387;p35"/>
          <p:cNvSpPr txBox="1"/>
          <p:nvPr/>
        </p:nvSpPr>
        <p:spPr>
          <a:xfrm>
            <a:off x="2807873" y="3963150"/>
            <a:ext cx="340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Animated images were created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StorySet</a:t>
            </a:r>
            <a:endParaRPr sz="1000" b="1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3162243" y="2902561"/>
            <a:ext cx="454790" cy="45719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35"/>
          <p:cNvGrpSpPr/>
          <p:nvPr/>
        </p:nvGrpSpPr>
        <p:grpSpPr>
          <a:xfrm>
            <a:off x="3950017" y="2902804"/>
            <a:ext cx="455271" cy="456704"/>
            <a:chOff x="3303268" y="3817349"/>
            <a:chExt cx="346056" cy="345674"/>
          </a:xfrm>
        </p:grpSpPr>
        <p:sp>
          <p:nvSpPr>
            <p:cNvPr id="390" name="Google Shape;390;p3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35"/>
          <p:cNvGrpSpPr/>
          <p:nvPr/>
        </p:nvGrpSpPr>
        <p:grpSpPr>
          <a:xfrm>
            <a:off x="4738273" y="2902804"/>
            <a:ext cx="455271" cy="456704"/>
            <a:chOff x="3752358" y="3817349"/>
            <a:chExt cx="346056" cy="345674"/>
          </a:xfrm>
        </p:grpSpPr>
        <p:sp>
          <p:nvSpPr>
            <p:cNvPr id="395" name="Google Shape;395;p3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35"/>
          <p:cNvGrpSpPr/>
          <p:nvPr/>
        </p:nvGrpSpPr>
        <p:grpSpPr>
          <a:xfrm>
            <a:off x="5526528" y="2902804"/>
            <a:ext cx="455229" cy="456704"/>
            <a:chOff x="4650919" y="3817349"/>
            <a:chExt cx="346024" cy="345674"/>
          </a:xfrm>
        </p:grpSpPr>
        <p:sp>
          <p:nvSpPr>
            <p:cNvPr id="400" name="Google Shape;400;p35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" name="Google Shape;4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5" y="539988"/>
            <a:ext cx="935182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8724" y="3323850"/>
            <a:ext cx="905959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292" y="559825"/>
            <a:ext cx="1139482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3218" y="3471200"/>
            <a:ext cx="1124772" cy="113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>
            <a:spLocks noGrp="1"/>
          </p:cNvSpPr>
          <p:nvPr>
            <p:ph type="body" idx="4294967295"/>
          </p:nvPr>
        </p:nvSpPr>
        <p:spPr>
          <a:xfrm>
            <a:off x="720000" y="1215737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Goldman Sachs Article: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https://www.aei.org/articles/why-goldman-sachs-thinks-generative-ai-could-have-a-huge-impact-on-economic-growth-and-productivity/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Sentiment Analysis Training Data: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https://huggingface.co/datasets/sara-nabhani/ML-news-sentiment?row=3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Animated Images: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https://storyset.com/search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l="2207" t="5315" r="5439" b="6687"/>
          <a:stretch/>
        </p:blipFill>
        <p:spPr>
          <a:xfrm>
            <a:off x="5100200" y="1282400"/>
            <a:ext cx="3453100" cy="32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subTitle" idx="13"/>
          </p:nvPr>
        </p:nvSpPr>
        <p:spPr>
          <a:xfrm>
            <a:off x="1883600" y="2699000"/>
            <a:ext cx="3216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Industries for AI Integration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5"/>
          </p:nvPr>
        </p:nvSpPr>
        <p:spPr>
          <a:xfrm>
            <a:off x="1142125" y="32323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7"/>
          </p:nvPr>
        </p:nvSpPr>
        <p:spPr>
          <a:xfrm>
            <a:off x="1142125" y="37657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4"/>
          </p:nvPr>
        </p:nvSpPr>
        <p:spPr>
          <a:xfrm>
            <a:off x="1876825" y="3232400"/>
            <a:ext cx="293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5"/>
          </p:nvPr>
        </p:nvSpPr>
        <p:spPr>
          <a:xfrm>
            <a:off x="1876825" y="3765800"/>
            <a:ext cx="2986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Orgs, Products, &amp; People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7"/>
          </p:nvPr>
        </p:nvSpPr>
        <p:spPr>
          <a:xfrm>
            <a:off x="1142125" y="42991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5"/>
          </p:nvPr>
        </p:nvSpPr>
        <p:spPr>
          <a:xfrm>
            <a:off x="1876825" y="4299200"/>
            <a:ext cx="2986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Work With AI, Not Against It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1"/>
          </p:nvPr>
        </p:nvSpPr>
        <p:spPr>
          <a:xfrm>
            <a:off x="1883600" y="110355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2"/>
          </p:nvPr>
        </p:nvSpPr>
        <p:spPr>
          <a:xfrm>
            <a:off x="1148900" y="110355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3"/>
          </p:nvPr>
        </p:nvSpPr>
        <p:spPr>
          <a:xfrm>
            <a:off x="1148900" y="268936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4"/>
          </p:nvPr>
        </p:nvSpPr>
        <p:spPr>
          <a:xfrm>
            <a:off x="1142125" y="163695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6"/>
          </p:nvPr>
        </p:nvSpPr>
        <p:spPr>
          <a:xfrm>
            <a:off x="1142125" y="217035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8"/>
          </p:nvPr>
        </p:nvSpPr>
        <p:spPr>
          <a:xfrm>
            <a:off x="1876825" y="163695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Methodology 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9"/>
          </p:nvPr>
        </p:nvSpPr>
        <p:spPr>
          <a:xfrm>
            <a:off x="1876825" y="2170350"/>
            <a:ext cx="2717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 Cleaning &amp; Filtering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125" y="1463125"/>
            <a:ext cx="2308875" cy="12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4294967295"/>
          </p:nvPr>
        </p:nvSpPr>
        <p:spPr>
          <a:xfrm>
            <a:off x="518150" y="1360925"/>
            <a:ext cx="260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recent </a:t>
            </a:r>
            <a:r>
              <a:rPr lang="en" b="1">
                <a:solidFill>
                  <a:schemeClr val="accent2"/>
                </a:solidFill>
              </a:rPr>
              <a:t>renaissance </a:t>
            </a:r>
            <a:r>
              <a:rPr lang="en"/>
              <a:t>in </a:t>
            </a:r>
            <a:r>
              <a:rPr lang="en" b="1">
                <a:solidFill>
                  <a:schemeClr val="accent2"/>
                </a:solidFill>
              </a:rPr>
              <a:t>artificial intelligence (AI)</a:t>
            </a:r>
            <a:r>
              <a:rPr lang="en"/>
              <a:t> is set to transform industries by </a:t>
            </a:r>
            <a:r>
              <a:rPr lang="en" b="1">
                <a:solidFill>
                  <a:schemeClr val="accent2"/>
                </a:solidFill>
              </a:rPr>
              <a:t>automating</a:t>
            </a:r>
            <a:r>
              <a:rPr lang="en"/>
              <a:t> tasks and enhancing </a:t>
            </a:r>
            <a:r>
              <a:rPr lang="en" b="1">
                <a:solidFill>
                  <a:schemeClr val="accent2"/>
                </a:solidFill>
              </a:rPr>
              <a:t>efficiency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</a:t>
            </a:r>
            <a:r>
              <a:rPr lang="en" b="1">
                <a:solidFill>
                  <a:schemeClr val="accent2"/>
                </a:solidFill>
              </a:rPr>
              <a:t>Goldman Sachs</a:t>
            </a:r>
            <a:r>
              <a:rPr lang="en"/>
              <a:t> recently published a report in which they estimate that </a:t>
            </a:r>
            <a:r>
              <a:rPr lang="en" b="1">
                <a:solidFill>
                  <a:schemeClr val="accent2"/>
                </a:solidFill>
              </a:rPr>
              <a:t>25% of current work tasks</a:t>
            </a:r>
            <a:r>
              <a:rPr lang="en"/>
              <a:t> can be automated by AI. 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4294967295"/>
          </p:nvPr>
        </p:nvSpPr>
        <p:spPr>
          <a:xfrm>
            <a:off x="3268046" y="1360925"/>
            <a:ext cx="2607900" cy="31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aims to identify what types of </a:t>
            </a:r>
            <a:r>
              <a:rPr lang="en" b="1">
                <a:solidFill>
                  <a:schemeClr val="accent2"/>
                </a:solidFill>
              </a:rPr>
              <a:t>tasks</a:t>
            </a:r>
            <a:r>
              <a:rPr lang="en"/>
              <a:t> and </a:t>
            </a:r>
            <a:r>
              <a:rPr lang="en" b="1">
                <a:solidFill>
                  <a:schemeClr val="accent2"/>
                </a:solidFill>
              </a:rPr>
              <a:t>jobs</a:t>
            </a:r>
            <a:r>
              <a:rPr lang="en"/>
              <a:t> are most likely to </a:t>
            </a:r>
            <a:r>
              <a:rPr lang="en" b="1">
                <a:solidFill>
                  <a:schemeClr val="accent2"/>
                </a:solidFill>
              </a:rPr>
              <a:t>feel the largest impact from the advent of AI.</a:t>
            </a:r>
            <a:r>
              <a:rPr lang="en"/>
              <a:t> These insights are invaluable as they can help people identify strategies to </a:t>
            </a:r>
            <a:r>
              <a:rPr lang="en" b="1">
                <a:solidFill>
                  <a:schemeClr val="accent2"/>
                </a:solidFill>
              </a:rPr>
              <a:t>make</a:t>
            </a:r>
            <a:r>
              <a:rPr lang="en"/>
              <a:t> </a:t>
            </a:r>
            <a:r>
              <a:rPr lang="en" b="1">
                <a:solidFill>
                  <a:schemeClr val="accent2"/>
                </a:solidFill>
              </a:rPr>
              <a:t>AI work for them</a:t>
            </a:r>
            <a:r>
              <a:rPr lang="en"/>
              <a:t> rather than have AI replace their 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collection of </a:t>
            </a:r>
            <a:r>
              <a:rPr lang="en" b="1">
                <a:solidFill>
                  <a:schemeClr val="accent2"/>
                </a:solidFill>
              </a:rPr>
              <a:t>~200k news articles</a:t>
            </a:r>
            <a:r>
              <a:rPr lang="en"/>
              <a:t> related to AI, machine learning (ML), and data science (DS) were made available for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achieve this objective, a variety of </a:t>
            </a:r>
            <a:r>
              <a:rPr lang="en" b="1">
                <a:solidFill>
                  <a:schemeClr val="accent2"/>
                </a:solidFill>
              </a:rPr>
              <a:t>natural language processing (NLP) </a:t>
            </a:r>
            <a:r>
              <a:rPr lang="en"/>
              <a:t>techniques such as topic modeling, sentiment analysis and named entity recognition are employed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4294967295"/>
          </p:nvPr>
        </p:nvSpPr>
        <p:spPr>
          <a:xfrm>
            <a:off x="6017950" y="2661250"/>
            <a:ext cx="28425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areas will be hit harder than others: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lang="en" b="1">
                <a:solidFill>
                  <a:schemeClr val="accent2"/>
                </a:solidFill>
              </a:rPr>
              <a:t>semiconductor industry</a:t>
            </a:r>
            <a:r>
              <a:rPr lang="en"/>
              <a:t> will continue to explode as computing demand grows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1">
                <a:solidFill>
                  <a:schemeClr val="accent2"/>
                </a:solidFill>
              </a:rPr>
              <a:t>Administrative </a:t>
            </a:r>
            <a:r>
              <a:rPr lang="en"/>
              <a:t>and </a:t>
            </a:r>
            <a:r>
              <a:rPr lang="en" b="1">
                <a:solidFill>
                  <a:schemeClr val="accent2"/>
                </a:solidFill>
              </a:rPr>
              <a:t>content creation</a:t>
            </a:r>
            <a:r>
              <a:rPr lang="en"/>
              <a:t> roles face significant automation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ChatGPT is </a:t>
            </a:r>
            <a:r>
              <a:rPr lang="en" b="1">
                <a:solidFill>
                  <a:schemeClr val="accent2"/>
                </a:solidFill>
              </a:rPr>
              <a:t>losing hype</a:t>
            </a:r>
            <a:r>
              <a:rPr lang="en"/>
              <a:t>, but it's true value as a </a:t>
            </a:r>
            <a:r>
              <a:rPr lang="en" b="1">
                <a:solidFill>
                  <a:schemeClr val="accent2"/>
                </a:solidFill>
              </a:rPr>
              <a:t>tool </a:t>
            </a:r>
            <a:r>
              <a:rPr lang="en"/>
              <a:t>for building  new applications will be realized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Paddling hard</a:t>
            </a:r>
            <a:r>
              <a:rPr lang="en"/>
              <a:t> before the AI wave hits will be the key to riding it to a </a:t>
            </a:r>
            <a:r>
              <a:rPr lang="en" b="1">
                <a:solidFill>
                  <a:schemeClr val="accent2"/>
                </a:solidFill>
              </a:rPr>
              <a:t>brighter future</a:t>
            </a:r>
            <a:r>
              <a:rPr lang="en"/>
              <a:t>. </a:t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519050" y="960725"/>
            <a:ext cx="2606100" cy="45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Background &amp; Context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3268950" y="960725"/>
            <a:ext cx="2606100" cy="45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Problem &amp; Methods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6018850" y="960725"/>
            <a:ext cx="2773200" cy="45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Findings &amp; Next Steps</a:t>
            </a:r>
            <a:endParaRPr sz="2000"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5" y="3322875"/>
            <a:ext cx="2773251" cy="142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6474125" y="1721125"/>
            <a:ext cx="976200" cy="515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linker"/>
                <a:ea typeface="Blinker"/>
                <a:cs typeface="Blinker"/>
                <a:sym typeface="Blinker"/>
              </a:rPr>
              <a:t>Sentiment around AI is overwhelmingly positive</a:t>
            </a:r>
            <a:endParaRPr sz="800"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4362725" y="1001925"/>
            <a:ext cx="4390800" cy="3525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491425" y="2945375"/>
            <a:ext cx="3645900" cy="1930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Published between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2020-2024</a:t>
            </a: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 </a:t>
            </a:r>
            <a:endParaRPr sz="1200"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linker"/>
              <a:buChar char="●"/>
            </a:pP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Collected using a web crawler </a:t>
            </a:r>
            <a:endParaRPr sz="1200"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Focused on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data science, machine learning and artificial intelligence</a:t>
            </a: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 topics</a:t>
            </a:r>
            <a:endParaRPr sz="1200"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linker"/>
              <a:buChar char="●"/>
            </a:pP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Features include article title, text, url, publish date, and language (all in English)</a:t>
            </a:r>
            <a:endParaRPr sz="1200"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As a result of the web scraping, the raw article text is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noisy</a:t>
            </a:r>
            <a:r>
              <a:rPr lang="en" sz="1200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200">
              <a:solidFill>
                <a:schemeClr val="accent2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linker"/>
              <a:buChar char="●"/>
            </a:pP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Website headings, links and other errors irrelevant to the article are removed</a:t>
            </a:r>
            <a:endParaRPr sz="1200"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4379738" y="300813"/>
            <a:ext cx="4373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4379750" y="1120088"/>
            <a:ext cx="4373700" cy="3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Article titles and text are cleaned using </a:t>
            </a:r>
            <a:r>
              <a:rPr lang="en" b="1">
                <a:solidFill>
                  <a:schemeClr val="accent2"/>
                </a:solidFill>
              </a:rPr>
              <a:t>regular expression pattern matching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Extremely short/long articles and articles lacking data science, machine learning and AI keywords are filtered out.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Key topics and industries are identified using</a:t>
            </a:r>
            <a:r>
              <a:rPr lang="en" b="1">
                <a:solidFill>
                  <a:schemeClr val="accent2"/>
                </a:solidFill>
              </a:rPr>
              <a:t> Latent Dirichlet Allocation (LDA)</a:t>
            </a:r>
            <a:r>
              <a:rPr lang="en"/>
              <a:t> topic modeling from </a:t>
            </a:r>
            <a:r>
              <a:rPr lang="en" b="1">
                <a:solidFill>
                  <a:schemeClr val="accent2"/>
                </a:solidFill>
              </a:rPr>
              <a:t>GenSim</a:t>
            </a:r>
            <a:r>
              <a:rPr lang="en"/>
              <a:t> and </a:t>
            </a:r>
            <a:r>
              <a:rPr lang="en" b="1">
                <a:solidFill>
                  <a:schemeClr val="accent2"/>
                </a:solidFill>
              </a:rPr>
              <a:t>ktrain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An </a:t>
            </a:r>
            <a:r>
              <a:rPr lang="en" b="1">
                <a:solidFill>
                  <a:schemeClr val="accent2"/>
                </a:solidFill>
              </a:rPr>
              <a:t>SVM sentiment analysis model</a:t>
            </a:r>
            <a:r>
              <a:rPr lang="en"/>
              <a:t> is trained on an open-source corpus of ~4.6k news articles.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This model is applied to each sentence of each article and aggregated to determine </a:t>
            </a:r>
            <a:r>
              <a:rPr lang="en" b="1">
                <a:solidFill>
                  <a:schemeClr val="accent2"/>
                </a:solidFill>
              </a:rPr>
              <a:t>article sentiment.</a:t>
            </a:r>
            <a:endParaRPr b="1"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>
                <a:solidFill>
                  <a:schemeClr val="accent2"/>
                </a:solidFill>
              </a:rPr>
              <a:t>Named Entity Recognition (NER)</a:t>
            </a:r>
            <a:r>
              <a:rPr lang="en"/>
              <a:t> is performed at a sentence level using </a:t>
            </a:r>
            <a:r>
              <a:rPr lang="en" b="1">
                <a:solidFill>
                  <a:schemeClr val="accent2"/>
                </a:solidFill>
              </a:rPr>
              <a:t>spaCy’s</a:t>
            </a:r>
            <a:r>
              <a:rPr lang="en"/>
              <a:t> large English pipeline trained on written web text (</a:t>
            </a:r>
            <a:r>
              <a:rPr lang="en" b="1">
                <a:solidFill>
                  <a:schemeClr val="accent2"/>
                </a:solidFill>
              </a:rPr>
              <a:t>en_core_web_lg</a:t>
            </a:r>
            <a:r>
              <a:rPr lang="en"/>
              <a:t>)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>
                <a:solidFill>
                  <a:schemeClr val="accent2"/>
                </a:solidFill>
              </a:rPr>
              <a:t>Targeted sentiment analysis</a:t>
            </a:r>
            <a:r>
              <a:rPr lang="en"/>
              <a:t> is conducted by combining article topics, entities and sentiments and analyzing their </a:t>
            </a:r>
            <a:r>
              <a:rPr lang="en" b="1">
                <a:solidFill>
                  <a:schemeClr val="accent2"/>
                </a:solidFill>
              </a:rPr>
              <a:t>changes over time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567625" y="2176475"/>
            <a:ext cx="3805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~200k news articles</a:t>
            </a:r>
            <a:endParaRPr sz="2700"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643750" y="300825"/>
            <a:ext cx="3729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Data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" y="811375"/>
            <a:ext cx="3458101" cy="170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6"/>
          <p:cNvCxnSpPr>
            <a:stCxn id="184" idx="2"/>
            <a:endCxn id="185" idx="0"/>
          </p:cNvCxnSpPr>
          <p:nvPr/>
        </p:nvCxnSpPr>
        <p:spPr>
          <a:xfrm>
            <a:off x="3583175" y="2851750"/>
            <a:ext cx="0" cy="19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6"/>
          <p:cNvCxnSpPr>
            <a:stCxn id="187" idx="2"/>
          </p:cNvCxnSpPr>
          <p:nvPr/>
        </p:nvCxnSpPr>
        <p:spPr>
          <a:xfrm flipH="1">
            <a:off x="5439000" y="2851750"/>
            <a:ext cx="2700" cy="23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6"/>
          <p:cNvCxnSpPr/>
          <p:nvPr/>
        </p:nvCxnSpPr>
        <p:spPr>
          <a:xfrm>
            <a:off x="1390675" y="2850838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6"/>
          <p:cNvSpPr/>
          <p:nvPr/>
        </p:nvSpPr>
        <p:spPr>
          <a:xfrm>
            <a:off x="512950" y="2969400"/>
            <a:ext cx="1641000" cy="185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Tokenized 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articles and filtered out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extremely short/long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articles.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Too short &lt; (1/50)*mean token count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Too long &gt; 5000 tokens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2297000" y="3010775"/>
            <a:ext cx="2248800" cy="185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Combined clean title and text tokens and used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nltk’s FreqDist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to find the top 100 most common tokens. Chose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top 10 AI, ML, Data Science keywords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enriched with related </a:t>
            </a:r>
            <a:r>
              <a:rPr lang="en" sz="1200">
                <a:latin typeface="Blinker"/>
                <a:ea typeface="Blinker"/>
                <a:cs typeface="Blinker"/>
                <a:sym typeface="Blinker"/>
              </a:rPr>
              <a:t>ChatGPT generated keywords,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 and filtered out articles missing these tokens in the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first 20%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of the article.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4697675" y="3002950"/>
            <a:ext cx="1573500" cy="185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Ai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Data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Intelligence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Artificial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Technology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ChatGPT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Learning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Generative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Machine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AutoNum type="arabicPeriod"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Analytics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6661675" y="1365575"/>
            <a:ext cx="2007300" cy="1137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 common structure for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website headings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was several capitalized words in a row. When five or more were in a row, they were removed.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4697675" y="1350875"/>
            <a:ext cx="1698600" cy="1137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Common </a:t>
            </a: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web crawl remnants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unrelated to articles (‘Cookies’, ‘Contact Us’, ‘Subscribe’, etc.) were removed 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2620175" y="1350875"/>
            <a:ext cx="1851000" cy="1137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URLs, links, special characters and exceptionally long word (15+ characters) were removed from article text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741550" y="1331000"/>
            <a:ext cx="1698600" cy="1137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rPr>
              <a:t>Media outlet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name was removed from the article title if present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 Cleaning &amp; Filtering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1486675" y="828300"/>
            <a:ext cx="2652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3450575" y="828300"/>
            <a:ext cx="2652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2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414475" y="828300"/>
            <a:ext cx="2652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3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7530775" y="828300"/>
            <a:ext cx="2652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4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01" name="Google Shape;201;p26"/>
          <p:cNvCxnSpPr>
            <a:stCxn id="197" idx="3"/>
            <a:endCxn id="198" idx="1"/>
          </p:cNvCxnSpPr>
          <p:nvPr/>
        </p:nvCxnSpPr>
        <p:spPr>
          <a:xfrm>
            <a:off x="1751875" y="960900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6"/>
          <p:cNvCxnSpPr>
            <a:stCxn id="198" idx="3"/>
            <a:endCxn id="199" idx="1"/>
          </p:cNvCxnSpPr>
          <p:nvPr/>
        </p:nvCxnSpPr>
        <p:spPr>
          <a:xfrm>
            <a:off x="3715775" y="960900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6"/>
          <p:cNvCxnSpPr>
            <a:stCxn id="199" idx="3"/>
            <a:endCxn id="200" idx="1"/>
          </p:cNvCxnSpPr>
          <p:nvPr/>
        </p:nvCxnSpPr>
        <p:spPr>
          <a:xfrm>
            <a:off x="5679675" y="960900"/>
            <a:ext cx="185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>
            <a:stCxn id="197" idx="2"/>
            <a:endCxn id="205" idx="0"/>
          </p:cNvCxnSpPr>
          <p:nvPr/>
        </p:nvCxnSpPr>
        <p:spPr>
          <a:xfrm>
            <a:off x="1619275" y="109350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6"/>
          <p:cNvCxnSpPr>
            <a:stCxn id="198" idx="2"/>
            <a:endCxn id="207" idx="0"/>
          </p:cNvCxnSpPr>
          <p:nvPr/>
        </p:nvCxnSpPr>
        <p:spPr>
          <a:xfrm>
            <a:off x="3583175" y="109350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6"/>
          <p:cNvCxnSpPr>
            <a:stCxn id="199" idx="2"/>
            <a:endCxn id="209" idx="0"/>
          </p:cNvCxnSpPr>
          <p:nvPr/>
        </p:nvCxnSpPr>
        <p:spPr>
          <a:xfrm>
            <a:off x="5547075" y="109350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6"/>
          <p:cNvCxnSpPr>
            <a:stCxn id="200" idx="2"/>
            <a:endCxn id="192" idx="0"/>
          </p:cNvCxnSpPr>
          <p:nvPr/>
        </p:nvCxnSpPr>
        <p:spPr>
          <a:xfrm>
            <a:off x="7663375" y="1093500"/>
            <a:ext cx="2100" cy="27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6"/>
          <p:cNvSpPr/>
          <p:nvPr/>
        </p:nvSpPr>
        <p:spPr>
          <a:xfrm>
            <a:off x="1258075" y="2586550"/>
            <a:ext cx="2652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5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3450575" y="2586550"/>
            <a:ext cx="2652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6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764750" y="2586550"/>
            <a:ext cx="13539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Top 10 Keywords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6396200" y="2586550"/>
            <a:ext cx="2436600" cy="2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~193k Cleaned &amp; Filtered Articles</a:t>
            </a:r>
            <a:endParaRPr b="1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13" name="Google Shape;213;p26"/>
          <p:cNvCxnSpPr>
            <a:stCxn id="211" idx="3"/>
            <a:endCxn id="184" idx="1"/>
          </p:cNvCxnSpPr>
          <p:nvPr/>
        </p:nvCxnSpPr>
        <p:spPr>
          <a:xfrm>
            <a:off x="1523275" y="2719150"/>
            <a:ext cx="192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6"/>
          <p:cNvCxnSpPr>
            <a:stCxn id="184" idx="3"/>
            <a:endCxn id="187" idx="1"/>
          </p:cNvCxnSpPr>
          <p:nvPr/>
        </p:nvCxnSpPr>
        <p:spPr>
          <a:xfrm>
            <a:off x="3715775" y="2719150"/>
            <a:ext cx="104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6"/>
          <p:cNvCxnSpPr>
            <a:stCxn id="187" idx="3"/>
            <a:endCxn id="212" idx="1"/>
          </p:cNvCxnSpPr>
          <p:nvPr/>
        </p:nvCxnSpPr>
        <p:spPr>
          <a:xfrm>
            <a:off x="6118650" y="2719150"/>
            <a:ext cx="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26"/>
          <p:cNvCxnSpPr>
            <a:stCxn id="212" idx="2"/>
            <a:endCxn id="217" idx="0"/>
          </p:cNvCxnSpPr>
          <p:nvPr/>
        </p:nvCxnSpPr>
        <p:spPr>
          <a:xfrm>
            <a:off x="7614500" y="28517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6"/>
          <p:cNvCxnSpPr>
            <a:stCxn id="200" idx="3"/>
          </p:cNvCxnSpPr>
          <p:nvPr/>
        </p:nvCxnSpPr>
        <p:spPr>
          <a:xfrm>
            <a:off x="7795975" y="960900"/>
            <a:ext cx="118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6"/>
          <p:cNvCxnSpPr>
            <a:stCxn id="211" idx="1"/>
          </p:cNvCxnSpPr>
          <p:nvPr/>
        </p:nvCxnSpPr>
        <p:spPr>
          <a:xfrm rot="10800000">
            <a:off x="-1325" y="2719150"/>
            <a:ext cx="125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151" y="2935025"/>
            <a:ext cx="2436600" cy="197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subTitle" idx="4"/>
          </p:nvPr>
        </p:nvSpPr>
        <p:spPr>
          <a:xfrm>
            <a:off x="720000" y="977925"/>
            <a:ext cx="2272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Topic Modeling (Gensim)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to I.D. AI-Impacted Industries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5"/>
          </p:nvPr>
        </p:nvSpPr>
        <p:spPr>
          <a:xfrm>
            <a:off x="3185500" y="817113"/>
            <a:ext cx="5495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Topic Modeling (ktrain)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720000" y="2882000"/>
            <a:ext cx="2272500" cy="20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Gensim LDA Topic Modeling was performed on a sample of 10,000 articles. </a:t>
            </a:r>
            <a:r>
              <a:rPr lang="en" b="1">
                <a:solidFill>
                  <a:schemeClr val="accent2"/>
                </a:solidFill>
              </a:rPr>
              <a:t>Coherence score</a:t>
            </a:r>
            <a:r>
              <a:rPr lang="en"/>
              <a:t> was calculated for </a:t>
            </a:r>
            <a:r>
              <a:rPr lang="en" b="1">
                <a:solidFill>
                  <a:schemeClr val="accent2"/>
                </a:solidFill>
              </a:rPr>
              <a:t>n = 2-20 topics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Coherence score (a measure of how meaningful and interpretable the identified topics are) is </a:t>
            </a:r>
            <a:r>
              <a:rPr lang="en" b="1">
                <a:solidFill>
                  <a:schemeClr val="accent2"/>
                </a:solidFill>
              </a:rPr>
              <a:t>maximized at n = 10 topics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2"/>
          </p:nvPr>
        </p:nvSpPr>
        <p:spPr>
          <a:xfrm>
            <a:off x="3205950" y="1343850"/>
            <a:ext cx="2579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optimized n = 10 topics from Gensim LDA, </a:t>
            </a:r>
            <a:r>
              <a:rPr lang="en" b="1">
                <a:solidFill>
                  <a:schemeClr val="accent2"/>
                </a:solidFill>
              </a:rPr>
              <a:t>ktrain topic modeling</a:t>
            </a:r>
            <a:r>
              <a:rPr lang="en"/>
              <a:t> was performed due to ktrain’s superior topic analysis capabilities. 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00" y="1685543"/>
            <a:ext cx="2175301" cy="122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7"/>
          <p:cNvCxnSpPr/>
          <p:nvPr/>
        </p:nvCxnSpPr>
        <p:spPr>
          <a:xfrm>
            <a:off x="1864050" y="1801324"/>
            <a:ext cx="0" cy="90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7"/>
          <p:cNvSpPr txBox="1"/>
          <p:nvPr/>
        </p:nvSpPr>
        <p:spPr>
          <a:xfrm>
            <a:off x="1864050" y="2484600"/>
            <a:ext cx="5784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n = 10</a:t>
            </a:r>
            <a:endParaRPr sz="8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1976425" y="1779725"/>
            <a:ext cx="11286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Coherence = 0.388</a:t>
            </a:r>
            <a:endParaRPr sz="800">
              <a:solidFill>
                <a:schemeClr val="dk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234" name="Google Shape;234;p27"/>
          <p:cNvGrpSpPr/>
          <p:nvPr/>
        </p:nvGrpSpPr>
        <p:grpSpPr>
          <a:xfrm>
            <a:off x="3185492" y="2343955"/>
            <a:ext cx="2467359" cy="2328686"/>
            <a:chOff x="5863909" y="1883138"/>
            <a:chExt cx="2929659" cy="2929661"/>
          </a:xfrm>
        </p:grpSpPr>
        <p:pic>
          <p:nvPicPr>
            <p:cNvPr id="235" name="Google Shape;23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3909" y="1883138"/>
              <a:ext cx="2929659" cy="2929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7"/>
            <p:cNvSpPr txBox="1"/>
            <p:nvPr/>
          </p:nvSpPr>
          <p:spPr>
            <a:xfrm>
              <a:off x="7516250" y="3832075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0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7418525" y="323415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4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7364350" y="280580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2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39" name="Google Shape;239;p27"/>
            <p:cNvSpPr txBox="1"/>
            <p:nvPr/>
          </p:nvSpPr>
          <p:spPr>
            <a:xfrm>
              <a:off x="7755725" y="251190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5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40" name="Google Shape;240;p27"/>
            <p:cNvSpPr txBox="1"/>
            <p:nvPr/>
          </p:nvSpPr>
          <p:spPr>
            <a:xfrm>
              <a:off x="6777450" y="366960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7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41" name="Google Shape;241;p27"/>
            <p:cNvSpPr txBox="1"/>
            <p:nvPr/>
          </p:nvSpPr>
          <p:spPr>
            <a:xfrm>
              <a:off x="6636250" y="312605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8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42" name="Google Shape;242;p27"/>
            <p:cNvSpPr txBox="1"/>
            <p:nvPr/>
          </p:nvSpPr>
          <p:spPr>
            <a:xfrm>
              <a:off x="6212325" y="288200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3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6680075" y="2430675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9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7093575" y="251190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1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7255175" y="2024700"/>
              <a:ext cx="337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Blinker"/>
                  <a:ea typeface="Blinker"/>
                  <a:cs typeface="Blinker"/>
                  <a:sym typeface="Blinker"/>
                </a:rPr>
                <a:t>6</a:t>
              </a:r>
              <a:endParaRPr sz="17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endParaRPr>
            </a:p>
          </p:txBody>
        </p:sp>
      </p:grpSp>
      <p:sp>
        <p:nvSpPr>
          <p:cNvPr id="246" name="Google Shape;246;p27"/>
          <p:cNvSpPr txBox="1">
            <a:spLocks noGrp="1"/>
          </p:cNvSpPr>
          <p:nvPr>
            <p:ph type="subTitle" idx="2"/>
          </p:nvPr>
        </p:nvSpPr>
        <p:spPr>
          <a:xfrm>
            <a:off x="5845850" y="1343850"/>
            <a:ext cx="286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</a:t>
            </a:r>
            <a:r>
              <a:rPr lang="en" b="1">
                <a:solidFill>
                  <a:schemeClr val="accent2"/>
                </a:solidFill>
              </a:rPr>
              <a:t>word distributions </a:t>
            </a:r>
            <a:r>
              <a:rPr lang="en"/>
              <a:t>and the </a:t>
            </a:r>
            <a:r>
              <a:rPr lang="en" b="1">
                <a:solidFill>
                  <a:schemeClr val="accent2"/>
                </a:solidFill>
              </a:rPr>
              <a:t>summaries </a:t>
            </a:r>
            <a:r>
              <a:rPr lang="en"/>
              <a:t>of top-ranked articles for each topic, </a:t>
            </a:r>
            <a:r>
              <a:rPr lang="en" b="1">
                <a:solidFill>
                  <a:schemeClr val="accent2"/>
                </a:solidFill>
              </a:rPr>
              <a:t>six </a:t>
            </a:r>
            <a:r>
              <a:rPr lang="en"/>
              <a:t>clear areas being </a:t>
            </a:r>
            <a:r>
              <a:rPr lang="en" b="1">
                <a:solidFill>
                  <a:schemeClr val="accent2"/>
                </a:solidFill>
              </a:rPr>
              <a:t>impacted by AI </a:t>
            </a:r>
            <a:r>
              <a:rPr lang="en"/>
              <a:t> emerged.</a:t>
            </a:r>
            <a:endParaRPr/>
          </a:p>
        </p:txBody>
      </p:sp>
      <p:cxnSp>
        <p:nvCxnSpPr>
          <p:cNvPr id="247" name="Google Shape;247;p27"/>
          <p:cNvCxnSpPr/>
          <p:nvPr/>
        </p:nvCxnSpPr>
        <p:spPr>
          <a:xfrm>
            <a:off x="3062163" y="1100238"/>
            <a:ext cx="13800" cy="3727500"/>
          </a:xfrm>
          <a:prstGeom prst="straightConnector1">
            <a:avLst/>
          </a:prstGeom>
          <a:noFill/>
          <a:ln w="9525" cap="flat" cmpd="sng">
            <a:solidFill>
              <a:srgbClr val="5B6E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7"/>
          <p:cNvSpPr/>
          <p:nvPr/>
        </p:nvSpPr>
        <p:spPr>
          <a:xfrm>
            <a:off x="5687100" y="2251525"/>
            <a:ext cx="3069000" cy="2587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Word Distributions of Top 6 Topics</a:t>
            </a:r>
            <a:endParaRPr sz="1200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2: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machine, model, learning, network, computer, application, human, algorithm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4: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customer, service, experience, generative, platform, process, enterprise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5: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patient, health, care, medical, study, clinical, disease, cancer, improve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7: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risk, human, student, need, concern, job, government, world, tech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8: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user, model, chatgpt, chatbot, tool, email, image, language, search</a:t>
            </a:r>
            <a:endParaRPr sz="12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9:</a:t>
            </a:r>
            <a:r>
              <a:rPr lang="en"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open, video, game, create, voice, feature, people, icon, good</a:t>
            </a: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l="7935" t="18237" r="5529" b="18742"/>
          <a:stretch/>
        </p:blipFill>
        <p:spPr>
          <a:xfrm>
            <a:off x="6541275" y="3471173"/>
            <a:ext cx="1312350" cy="95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050" y="3417600"/>
            <a:ext cx="986725" cy="9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ktrain Topics: Text Summarization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7"/>
          </p:nvPr>
        </p:nvSpPr>
        <p:spPr>
          <a:xfrm>
            <a:off x="720000" y="1111200"/>
            <a:ext cx="2577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r>
              <a:rPr lang="en"/>
              <a:t> Semiconductors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8"/>
          </p:nvPr>
        </p:nvSpPr>
        <p:spPr>
          <a:xfrm>
            <a:off x="3348450" y="1111200"/>
            <a:ext cx="2444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4</a:t>
            </a:r>
            <a:r>
              <a:rPr lang="en"/>
              <a:t> Conversational 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9"/>
          </p:nvPr>
        </p:nvSpPr>
        <p:spPr>
          <a:xfrm>
            <a:off x="5840270" y="1111200"/>
            <a:ext cx="2444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5</a:t>
            </a:r>
            <a:r>
              <a:rPr lang="en"/>
              <a:t> Healthcare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13"/>
          </p:nvPr>
        </p:nvSpPr>
        <p:spPr>
          <a:xfrm>
            <a:off x="720000" y="2927599"/>
            <a:ext cx="24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7</a:t>
            </a:r>
            <a:r>
              <a:rPr lang="en"/>
              <a:t> AI Regulation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14"/>
          </p:nvPr>
        </p:nvSpPr>
        <p:spPr>
          <a:xfrm>
            <a:off x="3348450" y="2927605"/>
            <a:ext cx="2444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</a:t>
            </a:r>
            <a:r>
              <a:rPr lang="en"/>
              <a:t> ChatGPT &amp; LLM’s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15"/>
          </p:nvPr>
        </p:nvSpPr>
        <p:spPr>
          <a:xfrm>
            <a:off x="5975095" y="2927605"/>
            <a:ext cx="2444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9</a:t>
            </a:r>
            <a:r>
              <a:rPr lang="en"/>
              <a:t> Entertainment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2" name="Google Shape;262;p28"/>
          <p:cNvSpPr txBox="1">
            <a:spLocks noGrp="1"/>
          </p:cNvSpPr>
          <p:nvPr>
            <p:ph type="subTitle" idx="1"/>
          </p:nvPr>
        </p:nvSpPr>
        <p:spPr>
          <a:xfrm>
            <a:off x="720000" y="614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TransformerSummarizer from ktrain was used to summarize the 50 top-ranked articles for each topic. These summaries provided additional insight and aided in the identification of the following industries/areas.</a:t>
            </a:r>
            <a:endParaRPr sz="1300"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9950" y="3474838"/>
            <a:ext cx="1571626" cy="88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725" y="1528550"/>
            <a:ext cx="1119600" cy="105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2400" y="1556000"/>
            <a:ext cx="1119588" cy="10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>
            <a:spLocks noGrp="1"/>
          </p:cNvSpPr>
          <p:nvPr>
            <p:ph type="subTitle" idx="1"/>
          </p:nvPr>
        </p:nvSpPr>
        <p:spPr>
          <a:xfrm>
            <a:off x="720000" y="2581450"/>
            <a:ext cx="26286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Summary Excerpt: </a:t>
            </a:r>
            <a:r>
              <a:rPr lang="en" sz="1000"/>
              <a:t>“chip chip artificial intelligence chip specialized processor design ”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sp>
        <p:nvSpPr>
          <p:cNvPr id="267" name="Google Shape;267;p28"/>
          <p:cNvSpPr txBox="1">
            <a:spLocks noGrp="1"/>
          </p:cNvSpPr>
          <p:nvPr>
            <p:ph type="subTitle" idx="1"/>
          </p:nvPr>
        </p:nvSpPr>
        <p:spPr>
          <a:xfrm>
            <a:off x="3348450" y="2581450"/>
            <a:ext cx="26781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Summary Excerpt: </a:t>
            </a:r>
            <a:r>
              <a:rPr lang="en" sz="1000"/>
              <a:t>“vast amount datum improve service enhance customer experience”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sp>
        <p:nvSpPr>
          <p:cNvPr id="268" name="Google Shape;268;p28"/>
          <p:cNvSpPr txBox="1">
            <a:spLocks noGrp="1"/>
          </p:cNvSpPr>
          <p:nvPr>
            <p:ph type="subTitle" idx="1"/>
          </p:nvPr>
        </p:nvSpPr>
        <p:spPr>
          <a:xfrm>
            <a:off x="6026600" y="2581450"/>
            <a:ext cx="29250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Summary Excerpt: </a:t>
            </a:r>
            <a:r>
              <a:rPr lang="en" sz="1000"/>
              <a:t>“recent clinical trial combination immunotherapy nasopharyngeal cancer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sp>
        <p:nvSpPr>
          <p:cNvPr id="269" name="Google Shape;269;p28"/>
          <p:cNvSpPr txBox="1">
            <a:spLocks noGrp="1"/>
          </p:cNvSpPr>
          <p:nvPr>
            <p:ph type="subTitle" idx="1"/>
          </p:nvPr>
        </p:nvSpPr>
        <p:spPr>
          <a:xfrm>
            <a:off x="720000" y="4404325"/>
            <a:ext cx="26286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Summary Excerpt: </a:t>
            </a:r>
            <a:r>
              <a:rPr lang="en" sz="1000"/>
              <a:t>“concern regard artificial intelligence repeatedly warn potential danger”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1"/>
          </p:nvPr>
        </p:nvSpPr>
        <p:spPr>
          <a:xfrm>
            <a:off x="3297000" y="4411500"/>
            <a:ext cx="26286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Summary Excerpt: </a:t>
            </a:r>
            <a:r>
              <a:rPr lang="en" sz="1000"/>
              <a:t>“restrain request rate thus limit collection datum high traffic site analitici”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sp>
        <p:nvSpPr>
          <p:cNvPr id="271" name="Google Shape;271;p28"/>
          <p:cNvSpPr txBox="1">
            <a:spLocks noGrp="1"/>
          </p:cNvSpPr>
          <p:nvPr>
            <p:ph type="subTitle" idx="1"/>
          </p:nvPr>
        </p:nvSpPr>
        <p:spPr>
          <a:xfrm>
            <a:off x="6026600" y="4404325"/>
            <a:ext cx="26286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Summary Excerpt: </a:t>
            </a:r>
            <a:r>
              <a:rPr lang="en" sz="1000"/>
              <a:t>“light big rays design design design light big ray design designdesign”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8703" y="1468636"/>
            <a:ext cx="1119600" cy="11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706900" y="1039275"/>
            <a:ext cx="2743200" cy="48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AI Industry Overall</a:t>
            </a:r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 idx="4294967295"/>
          </p:nvPr>
        </p:nvSpPr>
        <p:spPr>
          <a:xfrm>
            <a:off x="720000" y="1062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Custom SVM Classifier</a:t>
            </a:r>
            <a:endParaRPr sz="2000"/>
          </a:p>
        </p:txBody>
      </p:sp>
      <p:sp>
        <p:nvSpPr>
          <p:cNvPr id="280" name="Google Shape;280;p29"/>
          <p:cNvSpPr txBox="1">
            <a:spLocks noGrp="1"/>
          </p:cNvSpPr>
          <p:nvPr>
            <p:ph type="subTitle" idx="4294967295"/>
          </p:nvPr>
        </p:nvSpPr>
        <p:spPr>
          <a:xfrm>
            <a:off x="720000" y="1519350"/>
            <a:ext cx="2743200" cy="3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 b="1">
                <a:solidFill>
                  <a:schemeClr val="accent2"/>
                </a:solidFill>
              </a:rPr>
              <a:t>custom SVM classifie</a:t>
            </a:r>
            <a:r>
              <a:rPr lang="en"/>
              <a:t>r was trained on the ‘</a:t>
            </a:r>
            <a:r>
              <a:rPr lang="en" b="1">
                <a:solidFill>
                  <a:schemeClr val="accent2"/>
                </a:solidFill>
              </a:rPr>
              <a:t>ML-news-sentiment</a:t>
            </a:r>
            <a:r>
              <a:rPr lang="en"/>
              <a:t>’ dataset from Hugging Face.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Dataset contains 4.6k news articles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Labels: positive, neutral, or negative.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because it is </a:t>
            </a:r>
            <a:r>
              <a:rPr lang="en" b="1">
                <a:solidFill>
                  <a:schemeClr val="accent2"/>
                </a:solidFill>
              </a:rPr>
              <a:t>trained on news articles</a:t>
            </a:r>
            <a:r>
              <a:rPr lang="en"/>
              <a:t> (rather than other forms of text such as reviews) and because it provides a </a:t>
            </a:r>
            <a:r>
              <a:rPr lang="en" b="1">
                <a:solidFill>
                  <a:schemeClr val="accent2"/>
                </a:solidFill>
              </a:rPr>
              <a:t>neutral </a:t>
            </a:r>
            <a:r>
              <a:rPr lang="en"/>
              <a:t>classification. Often, the factual or descriptive statements in news articles have no clear sentiment. Rather than inaccurately classifying these statements as positive/negative, this model labels them as neutral.</a:t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925" y="1134275"/>
            <a:ext cx="4690451" cy="28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>
            <a:spLocks noGrp="1"/>
          </p:cNvSpPr>
          <p:nvPr>
            <p:ph type="subTitle" idx="4294967295"/>
          </p:nvPr>
        </p:nvSpPr>
        <p:spPr>
          <a:xfrm>
            <a:off x="3753225" y="3879825"/>
            <a:ext cx="51795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 were chunked into </a:t>
            </a:r>
            <a:r>
              <a:rPr lang="en" b="1">
                <a:solidFill>
                  <a:schemeClr val="accent2"/>
                </a:solidFill>
              </a:rPr>
              <a:t>sentences </a:t>
            </a:r>
            <a:r>
              <a:rPr lang="en"/>
              <a:t>using </a:t>
            </a:r>
            <a:r>
              <a:rPr lang="en" b="1">
                <a:solidFill>
                  <a:schemeClr val="accent2"/>
                </a:solidFill>
              </a:rPr>
              <a:t>spaCy’s </a:t>
            </a:r>
            <a:r>
              <a:rPr lang="en"/>
              <a:t>sentence recognizer </a:t>
            </a:r>
            <a:r>
              <a:rPr lang="en" b="1">
                <a:solidFill>
                  <a:schemeClr val="accent2"/>
                </a:solidFill>
              </a:rPr>
              <a:t>‘senter’ </a:t>
            </a:r>
            <a:r>
              <a:rPr lang="en"/>
              <a:t>and the customized sentiment model was deployed at the sentence level. As can be seen above, sentiment surrounding AI, ML and DS was </a:t>
            </a:r>
            <a:r>
              <a:rPr lang="en" b="1">
                <a:solidFill>
                  <a:schemeClr val="accent2"/>
                </a:solidFill>
              </a:rPr>
              <a:t>overwhelmingly positive</a:t>
            </a:r>
            <a:r>
              <a:rPr lang="en"/>
              <a:t> from the start of 2020 through 2023, though a waning count of articles written in early 2024 could warn of a potential </a:t>
            </a:r>
            <a:r>
              <a:rPr lang="en" b="1">
                <a:solidFill>
                  <a:schemeClr val="accent2"/>
                </a:solidFill>
              </a:rPr>
              <a:t>“AI winter”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283" name="Google Shape;283;p29"/>
          <p:cNvCxnSpPr/>
          <p:nvPr/>
        </p:nvCxnSpPr>
        <p:spPr>
          <a:xfrm rot="10800000" flipH="1">
            <a:off x="7179225" y="1259200"/>
            <a:ext cx="21900" cy="24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9"/>
          <p:cNvSpPr/>
          <p:nvPr/>
        </p:nvSpPr>
        <p:spPr>
          <a:xfrm>
            <a:off x="6483225" y="1424900"/>
            <a:ext cx="674100" cy="41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6483225" y="1433300"/>
            <a:ext cx="696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ChatGPT released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86" name="Google Shape;286;p29"/>
          <p:cNvCxnSpPr/>
          <p:nvPr/>
        </p:nvCxnSpPr>
        <p:spPr>
          <a:xfrm rot="10800000" flipH="1">
            <a:off x="7462075" y="1259200"/>
            <a:ext cx="21900" cy="24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29"/>
          <p:cNvSpPr/>
          <p:nvPr/>
        </p:nvSpPr>
        <p:spPr>
          <a:xfrm>
            <a:off x="7135975" y="823750"/>
            <a:ext cx="674100" cy="41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7155975" y="802000"/>
            <a:ext cx="73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GPT-4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Released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89" name="Google Shape;289;p29"/>
          <p:cNvCxnSpPr/>
          <p:nvPr/>
        </p:nvCxnSpPr>
        <p:spPr>
          <a:xfrm rot="10800000" flipH="1">
            <a:off x="4721800" y="1259200"/>
            <a:ext cx="21900" cy="24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9"/>
          <p:cNvSpPr/>
          <p:nvPr/>
        </p:nvSpPr>
        <p:spPr>
          <a:xfrm>
            <a:off x="4734650" y="2697400"/>
            <a:ext cx="696000" cy="345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734650" y="2697400"/>
            <a:ext cx="6960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GPT-3 released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7810075" y="680900"/>
            <a:ext cx="815400" cy="57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93" name="Google Shape;293;p29"/>
          <p:cNvCxnSpPr/>
          <p:nvPr/>
        </p:nvCxnSpPr>
        <p:spPr>
          <a:xfrm rot="10800000" flipH="1">
            <a:off x="8071175" y="1259200"/>
            <a:ext cx="21900" cy="24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9"/>
          <p:cNvSpPr/>
          <p:nvPr/>
        </p:nvSpPr>
        <p:spPr>
          <a:xfrm>
            <a:off x="8299975" y="2241925"/>
            <a:ext cx="543300" cy="48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7744925" y="620900"/>
            <a:ext cx="1098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Altman fired, then rehired, from OpenAI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96" name="Google Shape;296;p29"/>
          <p:cNvCxnSpPr/>
          <p:nvPr/>
        </p:nvCxnSpPr>
        <p:spPr>
          <a:xfrm rot="10800000" flipH="1">
            <a:off x="8266675" y="1282075"/>
            <a:ext cx="33300" cy="240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29"/>
          <p:cNvSpPr txBox="1"/>
          <p:nvPr/>
        </p:nvSpPr>
        <p:spPr>
          <a:xfrm>
            <a:off x="8266675" y="2128850"/>
            <a:ext cx="598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GPT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Store launch</a:t>
            </a:r>
            <a:endParaRPr sz="11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9248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Trends Provide Insight Into Burgeoning Or Contracting Industries (1/2)</a:t>
            </a:r>
            <a:endParaRPr/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76746"/>
            <a:ext cx="2516774" cy="209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175" y="1476750"/>
            <a:ext cx="2516774" cy="20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350" y="1476745"/>
            <a:ext cx="2516774" cy="209343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/>
          <p:nvPr/>
        </p:nvSpPr>
        <p:spPr>
          <a:xfrm>
            <a:off x="757000" y="1070225"/>
            <a:ext cx="2516700" cy="40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7"/>
          </p:nvPr>
        </p:nvSpPr>
        <p:spPr>
          <a:xfrm>
            <a:off x="757000" y="1070100"/>
            <a:ext cx="25167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Semiconductors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3407675" y="1070250"/>
            <a:ext cx="2516700" cy="40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09" name="Google Shape;309;p30"/>
          <p:cNvSpPr txBox="1">
            <a:spLocks noGrp="1"/>
          </p:cNvSpPr>
          <p:nvPr>
            <p:ph type="subTitle" idx="7"/>
          </p:nvPr>
        </p:nvSpPr>
        <p:spPr>
          <a:xfrm>
            <a:off x="3424025" y="1070250"/>
            <a:ext cx="25167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Conversational 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6127975" y="1070250"/>
            <a:ext cx="2447100" cy="40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7"/>
          </p:nvPr>
        </p:nvSpPr>
        <p:spPr>
          <a:xfrm>
            <a:off x="6127975" y="1070100"/>
            <a:ext cx="24471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2" name="Google Shape;312;p30"/>
          <p:cNvSpPr txBox="1">
            <a:spLocks noGrp="1"/>
          </p:cNvSpPr>
          <p:nvPr>
            <p:ph type="subTitle" idx="1"/>
          </p:nvPr>
        </p:nvSpPr>
        <p:spPr>
          <a:xfrm>
            <a:off x="720000" y="3493975"/>
            <a:ext cx="25863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the sharp increase in positive sentiment in late 2023 reveals that </a:t>
            </a:r>
            <a:r>
              <a:rPr lang="en" b="1">
                <a:solidFill>
                  <a:schemeClr val="accent2"/>
                </a:solidFill>
              </a:rPr>
              <a:t>NVIDIA </a:t>
            </a:r>
            <a:r>
              <a:rPr lang="en"/>
              <a:t>has seen a massive increase in stock price as demand for its AI-powering chips reaches </a:t>
            </a:r>
            <a:r>
              <a:rPr lang="en" b="1">
                <a:solidFill>
                  <a:schemeClr val="accent2"/>
                </a:solidFill>
              </a:rPr>
              <a:t>fever pitch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3389250" y="3493975"/>
            <a:ext cx="25863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sentiment around </a:t>
            </a:r>
            <a:r>
              <a:rPr lang="en" b="1">
                <a:solidFill>
                  <a:schemeClr val="accent2"/>
                </a:solidFill>
              </a:rPr>
              <a:t>conversational AI</a:t>
            </a:r>
            <a:r>
              <a:rPr lang="en"/>
              <a:t> has risen hand-in-hand with LLMs as ChatGPT, PaLM 2, and Bard showcase strong </a:t>
            </a:r>
            <a:r>
              <a:rPr lang="en" b="1">
                <a:solidFill>
                  <a:schemeClr val="accent2"/>
                </a:solidFill>
              </a:rPr>
              <a:t>question answering</a:t>
            </a:r>
            <a:r>
              <a:rPr lang="en"/>
              <a:t> capabilities - a key for conversational AI applications</a:t>
            </a:r>
            <a:endParaRPr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6128025" y="3493975"/>
            <a:ext cx="26931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to other industries, </a:t>
            </a:r>
            <a:r>
              <a:rPr lang="en" b="1">
                <a:solidFill>
                  <a:schemeClr val="accent2"/>
                </a:solidFill>
              </a:rPr>
              <a:t>healthcare </a:t>
            </a:r>
            <a:r>
              <a:rPr lang="en"/>
              <a:t>has seen gradual growth in positive sentiment and has had more variation in negative sentiment. There is massive potential in the automation of </a:t>
            </a:r>
            <a:r>
              <a:rPr lang="en" b="1">
                <a:solidFill>
                  <a:schemeClr val="accent2"/>
                </a:solidFill>
              </a:rPr>
              <a:t>admin. work</a:t>
            </a:r>
            <a:r>
              <a:rPr lang="en"/>
              <a:t>, but data confidentiality concerns and </a:t>
            </a:r>
            <a:r>
              <a:rPr lang="en" b="1">
                <a:solidFill>
                  <a:schemeClr val="accent2"/>
                </a:solidFill>
              </a:rPr>
              <a:t>regulation </a:t>
            </a:r>
            <a:r>
              <a:rPr lang="en"/>
              <a:t>are slowing progress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Transformation Plan Project Proposal by Slidesgo">
  <a:themeElements>
    <a:clrScheme name="Simple Light">
      <a:dk1>
        <a:srgbClr val="1C285A"/>
      </a:dk1>
      <a:lt1>
        <a:srgbClr val="FFFFFF"/>
      </a:lt1>
      <a:dk2>
        <a:srgbClr val="6574CA"/>
      </a:dk2>
      <a:lt2>
        <a:srgbClr val="65B2F5"/>
      </a:lt2>
      <a:accent1>
        <a:srgbClr val="94EAF8"/>
      </a:accent1>
      <a:accent2>
        <a:srgbClr val="D98AE9"/>
      </a:accent2>
      <a:accent3>
        <a:srgbClr val="EDE9F8"/>
      </a:accent3>
      <a:accent4>
        <a:srgbClr val="FFFFFF"/>
      </a:accent4>
      <a:accent5>
        <a:srgbClr val="FFFFFF"/>
      </a:accent5>
      <a:accent6>
        <a:srgbClr val="FFFFFF"/>
      </a:accent6>
      <a:hlink>
        <a:srgbClr val="1C28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</Words>
  <Application>Microsoft Office PowerPoint</Application>
  <PresentationFormat>On-screen Show (16:9)</PresentationFormat>
  <Paragraphs>193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Nunito Light</vt:lpstr>
      <vt:lpstr>Blinker</vt:lpstr>
      <vt:lpstr>PT Sans</vt:lpstr>
      <vt:lpstr>Open Sans</vt:lpstr>
      <vt:lpstr>Anaheim</vt:lpstr>
      <vt:lpstr>Raleway</vt:lpstr>
      <vt:lpstr>Digital Transformation Plan Project Proposal by Slidesgo</vt:lpstr>
      <vt:lpstr>Will AI Take Your Job?</vt:lpstr>
      <vt:lpstr>Agenda</vt:lpstr>
      <vt:lpstr>Executive Summary</vt:lpstr>
      <vt:lpstr>Methodology</vt:lpstr>
      <vt:lpstr>Article Cleaning &amp; Filtering</vt:lpstr>
      <vt:lpstr>Topic Modeling to I.D. AI-Impacted Industries</vt:lpstr>
      <vt:lpstr>Interpreting ktrain Topics: Text Summarization</vt:lpstr>
      <vt:lpstr>Sentiment Analysis: AI Industry Overall</vt:lpstr>
      <vt:lpstr>Sentiment Trends Provide Insight Into Burgeoning Or Contracting Industries (1/2)</vt:lpstr>
      <vt:lpstr>Sentiment Trends Provide Insight Into Burgeoning Or Contracting Industries (2/2)</vt:lpstr>
      <vt:lpstr>Named Entity Recognition (NER) Identifies the Organizations, Products, and People Driving AI</vt:lpstr>
      <vt:lpstr>Targeted Sentiment Analysis of Important Entities In Their Respective Industries</vt:lpstr>
      <vt:lpstr>Findings &amp; Next Steps → Recommendations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AI Take Your Job?</dc:title>
  <cp:lastModifiedBy>William DeForest</cp:lastModifiedBy>
  <cp:revision>1</cp:revision>
  <dcterms:modified xsi:type="dcterms:W3CDTF">2024-03-09T05:30:27Z</dcterms:modified>
</cp:coreProperties>
</file>